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7"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68" autoAdjust="0"/>
    <p:restoredTop sz="94660"/>
  </p:normalViewPr>
  <p:slideViewPr>
    <p:cSldViewPr snapToGrid="0">
      <p:cViewPr varScale="1">
        <p:scale>
          <a:sx n="87" d="100"/>
          <a:sy n="87" d="100"/>
        </p:scale>
        <p:origin x="60" y="4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4/23/2014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165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4/23/2014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588499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4/23/2014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2625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4/23/2014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184209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4/23/2014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09059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4/23/2014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76697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509A250-FF31-4206-8172-F9D3106AACB1}" type="datetimeFigureOut">
              <a:rPr lang="en-US" smtClean="0"/>
              <a:t>4/23/2014</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37346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509A250-FF31-4206-8172-F9D3106AACB1}" type="datetimeFigureOut">
              <a:rPr lang="en-US" smtClean="0"/>
              <a:t>4/23/2014</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882807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4/23/2014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341778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4/23/2014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339287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4/23/2014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51336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AAD347D-5ACD-4C99-B74B-A9C85AD731AF}" type="datetimeFigureOut">
              <a:rPr lang="en-US" smtClean="0"/>
              <a:t>4/23/2014</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7F1E4F-1CFF-5643-939E-02111984F565}" type="slidenum">
              <a:rPr lang="en-US" smtClean="0"/>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9108640"/>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00051" y="4554773"/>
            <a:ext cx="10058400" cy="1680774"/>
          </a:xfrm>
        </p:spPr>
        <p:txBody>
          <a:bodyPr>
            <a:noAutofit/>
          </a:bodyPr>
          <a:lstStyle/>
          <a:p>
            <a:pPr algn="ctr"/>
            <a:r>
              <a:rPr lang="en-US" sz="4000" cap="none" dirty="0" smtClean="0">
                <a:effectLst>
                  <a:outerShdw blurRad="38100" dist="38100" dir="2700000" algn="tl">
                    <a:srgbClr val="000000">
                      <a:alpha val="43137"/>
                    </a:srgbClr>
                  </a:outerShdw>
                </a:effectLst>
                <a:latin typeface="Trebuchet MS" panose="020B0603020202020204" pitchFamily="34" charset="0"/>
              </a:rPr>
              <a:t>Health </a:t>
            </a:r>
            <a:r>
              <a:rPr lang="en-US" sz="4000" i="1" cap="none" dirty="0" err="1" smtClean="0">
                <a:effectLst>
                  <a:outerShdw blurRad="38100" dist="38100" dir="2700000" algn="tl">
                    <a:srgbClr val="000000">
                      <a:alpha val="43137"/>
                    </a:srgbClr>
                  </a:outerShdw>
                </a:effectLst>
                <a:latin typeface="Trebuchet MS" panose="020B0603020202020204" pitchFamily="34" charset="0"/>
              </a:rPr>
              <a:t>e</a:t>
            </a:r>
            <a:r>
              <a:rPr lang="en-US" sz="4000" cap="none" dirty="0" err="1" smtClean="0">
                <a:effectLst>
                  <a:outerShdw blurRad="38100" dist="38100" dir="2700000" algn="tl">
                    <a:srgbClr val="000000">
                      <a:alpha val="43137"/>
                    </a:srgbClr>
                  </a:outerShdw>
                </a:effectLst>
                <a:latin typeface="Trebuchet MS" panose="020B0603020202020204" pitchFamily="34" charset="0"/>
              </a:rPr>
              <a:t>Workforce</a:t>
            </a:r>
            <a:r>
              <a:rPr lang="en-US" sz="4000" cap="none" dirty="0" smtClean="0">
                <a:effectLst>
                  <a:outerShdw blurRad="38100" dist="38100" dir="2700000" algn="tl">
                    <a:srgbClr val="000000">
                      <a:alpha val="43137"/>
                    </a:srgbClr>
                  </a:outerShdw>
                </a:effectLst>
                <a:latin typeface="Trebuchet MS" panose="020B0603020202020204" pitchFamily="34" charset="0"/>
              </a:rPr>
              <a:t> Consortium                     Student Support Staff Meeting</a:t>
            </a:r>
          </a:p>
          <a:p>
            <a:pPr algn="ctr"/>
            <a:r>
              <a:rPr lang="en-US" sz="2000" cap="none" dirty="0" smtClean="0">
                <a:effectLst>
                  <a:outerShdw blurRad="38100" dist="38100" dir="2700000" algn="tl">
                    <a:srgbClr val="000000">
                      <a:alpha val="43137"/>
                    </a:srgbClr>
                  </a:outerShdw>
                </a:effectLst>
                <a:latin typeface="Trebuchet MS" panose="020B0603020202020204" pitchFamily="34" charset="0"/>
              </a:rPr>
              <a:t>April 23, 2014</a:t>
            </a:r>
            <a:endParaRPr lang="en-US" sz="2000" cap="none" dirty="0">
              <a:effectLst>
                <a:outerShdw blurRad="38100" dist="38100" dir="2700000" algn="tl">
                  <a:srgbClr val="000000">
                    <a:alpha val="43137"/>
                  </a:srgbClr>
                </a:outerShdw>
              </a:effectLst>
              <a:latin typeface="Trebuchet MS" panose="020B0603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24512" y="1303047"/>
            <a:ext cx="2179704" cy="2179704"/>
          </a:xfrm>
          <a:prstGeom prst="rect">
            <a:avLst/>
          </a:prstGeom>
        </p:spPr>
      </p:pic>
      <p:sp>
        <p:nvSpPr>
          <p:cNvPr id="8" name="TextBox 7"/>
          <p:cNvSpPr txBox="1"/>
          <p:nvPr/>
        </p:nvSpPr>
        <p:spPr>
          <a:xfrm>
            <a:off x="3525399" y="1174679"/>
            <a:ext cx="5001656" cy="2246769"/>
          </a:xfrm>
          <a:prstGeom prst="rect">
            <a:avLst/>
          </a:prstGeom>
          <a:noFill/>
        </p:spPr>
        <p:txBody>
          <a:bodyPr wrap="square" rtlCol="0">
            <a:spAutoFit/>
          </a:bodyPr>
          <a:lstStyle/>
          <a:p>
            <a:pPr algn="ctr"/>
            <a:r>
              <a:rPr lang="en-US" sz="2000" i="1" dirty="0"/>
              <a:t>The Health </a:t>
            </a:r>
            <a:r>
              <a:rPr lang="en-US" sz="2000" i="1" dirty="0" err="1"/>
              <a:t>eWorkforce</a:t>
            </a:r>
            <a:r>
              <a:rPr lang="en-US" sz="2000" i="1" dirty="0"/>
              <a:t> (</a:t>
            </a:r>
            <a:r>
              <a:rPr lang="en-US" sz="2000" i="1" dirty="0" err="1"/>
              <a:t>HeW</a:t>
            </a:r>
            <a:r>
              <a:rPr lang="en-US" sz="2000" i="1" dirty="0"/>
              <a:t>) Consortium, funded by the Department of Labor, was formed to elevate national Health Information Technology workforce development efforts and train more than 2,000 veterans, TAA-eligible workers and others for promising careers in healthcare and Health IT. </a:t>
            </a:r>
          </a:p>
        </p:txBody>
      </p:sp>
      <p:pic>
        <p:nvPicPr>
          <p:cNvPr id="10" name="Picture 9"/>
          <p:cNvPicPr>
            <a:picLocks noChangeAspect="1"/>
          </p:cNvPicPr>
          <p:nvPr/>
        </p:nvPicPr>
        <p:blipFill>
          <a:blip r:embed="rId3"/>
          <a:stretch>
            <a:fillRect/>
          </a:stretch>
        </p:blipFill>
        <p:spPr>
          <a:xfrm>
            <a:off x="1184949" y="266346"/>
            <a:ext cx="1664000" cy="38784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695636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a:xfrm>
            <a:off x="1097280" y="1845734"/>
            <a:ext cx="6041650" cy="4023360"/>
          </a:xfrm>
        </p:spPr>
        <p:txBody>
          <a:bodyPr>
            <a:normAutofit/>
          </a:bodyPr>
          <a:lstStyle/>
          <a:p>
            <a:pPr lvl="1"/>
            <a:r>
              <a:rPr lang="en-US" sz="2800" dirty="0" smtClean="0"/>
              <a:t>Introduction</a:t>
            </a:r>
            <a:r>
              <a:rPr lang="en-US" sz="2800" dirty="0"/>
              <a:t> </a:t>
            </a:r>
          </a:p>
          <a:p>
            <a:pPr lvl="1"/>
            <a:r>
              <a:rPr lang="en-US" sz="2800" dirty="0"/>
              <a:t>Updates on Veteran Recruiting </a:t>
            </a:r>
            <a:endParaRPr lang="en-US" sz="2800" dirty="0" smtClean="0"/>
          </a:p>
          <a:p>
            <a:pPr lvl="1"/>
            <a:r>
              <a:rPr lang="en-US" sz="2800" dirty="0" smtClean="0"/>
              <a:t>Challenges </a:t>
            </a:r>
            <a:r>
              <a:rPr lang="en-US" sz="2800" dirty="0"/>
              <a:t>&amp; Best Practices </a:t>
            </a:r>
            <a:endParaRPr lang="en-US" sz="2800" dirty="0" smtClean="0"/>
          </a:p>
          <a:p>
            <a:pPr lvl="1"/>
            <a:r>
              <a:rPr lang="en-US" sz="2800" dirty="0" smtClean="0"/>
              <a:t>LinkedIn </a:t>
            </a:r>
            <a:r>
              <a:rPr lang="en-US" sz="2800" dirty="0" err="1"/>
              <a:t>HeW</a:t>
            </a:r>
            <a:r>
              <a:rPr lang="en-US" sz="2800" dirty="0"/>
              <a:t> Employment </a:t>
            </a:r>
            <a:r>
              <a:rPr lang="en-US" sz="2800" dirty="0" smtClean="0"/>
              <a:t>Group</a:t>
            </a:r>
            <a:endParaRPr lang="en-US" sz="2800" dirty="0"/>
          </a:p>
          <a:p>
            <a:pPr lvl="1"/>
            <a:r>
              <a:rPr lang="en-US" sz="2800" dirty="0"/>
              <a:t>Round of </a:t>
            </a:r>
            <a:r>
              <a:rPr lang="en-US" sz="2800" dirty="0" smtClean="0"/>
              <a:t>Commitments</a:t>
            </a:r>
            <a:endParaRPr lang="en-US" sz="2800" dirty="0"/>
          </a:p>
          <a:p>
            <a:pPr lvl="1"/>
            <a:r>
              <a:rPr lang="en-US" sz="2800" dirty="0"/>
              <a:t>TAA </a:t>
            </a:r>
            <a:r>
              <a:rPr lang="en-US" sz="2800" dirty="0" smtClean="0"/>
              <a:t>Reminder</a:t>
            </a:r>
          </a:p>
          <a:p>
            <a:pPr lvl="1"/>
            <a:r>
              <a:rPr lang="en-US" sz="2800" dirty="0" smtClean="0"/>
              <a:t>Future </a:t>
            </a:r>
            <a:r>
              <a:rPr lang="en-US" sz="2800" dirty="0"/>
              <a:t>Meeting </a:t>
            </a:r>
            <a:r>
              <a:rPr lang="en-US" sz="2800" dirty="0" smtClean="0"/>
              <a:t>Topics, Facilitators &amp; Guest Speakers</a:t>
            </a:r>
            <a:endParaRPr lang="en-US" sz="28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6719" y="2040929"/>
            <a:ext cx="2804894" cy="2804894"/>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8064347" y="286603"/>
            <a:ext cx="3003198" cy="1754326"/>
          </a:xfrm>
          <a:prstGeom prst="rect">
            <a:avLst/>
          </a:prstGeom>
          <a:noFill/>
        </p:spPr>
        <p:txBody>
          <a:bodyPr wrap="square" rtlCol="0">
            <a:spAutoFit/>
          </a:bodyPr>
          <a:lstStyle/>
          <a:p>
            <a:pPr algn="r"/>
            <a:r>
              <a:rPr lang="en-US" i="1" dirty="0"/>
              <a:t>“Optimism is the faith that leads to achievement. Nothing can be done without hope and confidence.” </a:t>
            </a:r>
            <a:r>
              <a:rPr lang="en-US" i="1" dirty="0" smtClean="0"/>
              <a:t>  ~</a:t>
            </a:r>
            <a:r>
              <a:rPr lang="en-US" i="1" dirty="0"/>
              <a:t>Helen Keller</a:t>
            </a:r>
            <a:endParaRPr lang="en-US" dirty="0"/>
          </a:p>
          <a:p>
            <a:pPr algn="r"/>
            <a:endParaRPr lang="en-US" dirty="0"/>
          </a:p>
        </p:txBody>
      </p:sp>
    </p:spTree>
    <p:extLst>
      <p:ext uri="{BB962C8B-B14F-4D97-AF65-F5344CB8AC3E}">
        <p14:creationId xmlns:p14="http://schemas.microsoft.com/office/powerpoint/2010/main" val="2077225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Updates on Veteran Recruiting</a:t>
            </a:r>
            <a:endParaRPr lang="en-US" dirty="0"/>
          </a:p>
        </p:txBody>
      </p:sp>
      <p:sp>
        <p:nvSpPr>
          <p:cNvPr id="3" name="Content Placeholder 2"/>
          <p:cNvSpPr>
            <a:spLocks noGrp="1"/>
          </p:cNvSpPr>
          <p:nvPr>
            <p:ph idx="1"/>
          </p:nvPr>
        </p:nvSpPr>
        <p:spPr>
          <a:xfrm>
            <a:off x="1097280" y="1845734"/>
            <a:ext cx="7044185" cy="4023360"/>
          </a:xfrm>
        </p:spPr>
        <p:txBody>
          <a:bodyPr>
            <a:normAutofit/>
          </a:bodyPr>
          <a:lstStyle/>
          <a:p>
            <a:pPr marL="578358" lvl="1" indent="-285750"/>
            <a:r>
              <a:rPr lang="en-US" sz="2800" dirty="0" smtClean="0"/>
              <a:t>Presence at Joint Base Lewis-</a:t>
            </a:r>
            <a:r>
              <a:rPr lang="en-US" sz="2800" dirty="0" err="1" smtClean="0"/>
              <a:t>McChord</a:t>
            </a:r>
            <a:r>
              <a:rPr lang="en-US" sz="2800" dirty="0" smtClean="0"/>
              <a:t> Stone Education Center</a:t>
            </a:r>
          </a:p>
          <a:p>
            <a:pPr marL="761238" lvl="2" indent="-285750"/>
            <a:r>
              <a:rPr lang="en-US" sz="2400" dirty="0"/>
              <a:t>Role: Recruiting </a:t>
            </a:r>
            <a:r>
              <a:rPr lang="en-US" sz="2400" dirty="0" smtClean="0"/>
              <a:t>for </a:t>
            </a:r>
            <a:r>
              <a:rPr lang="en-US" sz="2400" dirty="0" err="1" smtClean="0"/>
              <a:t>HeW</a:t>
            </a:r>
            <a:r>
              <a:rPr lang="en-US" sz="2400" dirty="0" smtClean="0"/>
              <a:t> </a:t>
            </a:r>
            <a:r>
              <a:rPr lang="en-US" sz="2400" dirty="0"/>
              <a:t>Consortium Programs</a:t>
            </a:r>
          </a:p>
          <a:p>
            <a:pPr marL="761238" lvl="2" indent="-285750"/>
            <a:r>
              <a:rPr lang="en-US" sz="2400" dirty="0" smtClean="0"/>
              <a:t>Goal: Increase % </a:t>
            </a:r>
            <a:r>
              <a:rPr lang="en-US" sz="2400" dirty="0"/>
              <a:t>of </a:t>
            </a:r>
            <a:r>
              <a:rPr lang="en-US" sz="2400" dirty="0" smtClean="0"/>
              <a:t>service members, veterans, and spouses </a:t>
            </a:r>
            <a:r>
              <a:rPr lang="en-US" sz="2400" dirty="0"/>
              <a:t>in the </a:t>
            </a:r>
            <a:r>
              <a:rPr lang="en-US" sz="2400" dirty="0" err="1"/>
              <a:t>HeW</a:t>
            </a:r>
            <a:r>
              <a:rPr lang="en-US" sz="2400" dirty="0"/>
              <a:t> grant </a:t>
            </a:r>
            <a:r>
              <a:rPr lang="en-US" sz="2400" dirty="0" smtClean="0"/>
              <a:t>programs</a:t>
            </a:r>
          </a:p>
          <a:p>
            <a:pPr marL="761238" lvl="2" indent="-285750"/>
            <a:r>
              <a:rPr lang="en-US" sz="2400" dirty="0" smtClean="0"/>
              <a:t>In-Office </a:t>
            </a:r>
            <a:r>
              <a:rPr lang="en-US" sz="2400" dirty="0"/>
              <a:t>Hours: Mondays: 9:00am to 3:30pm and Thursdays: </a:t>
            </a:r>
            <a:r>
              <a:rPr lang="en-US" sz="2400" dirty="0" smtClean="0"/>
              <a:t>11:00am-3:00pm</a:t>
            </a:r>
          </a:p>
          <a:p>
            <a:pPr marL="761238" lvl="2" indent="-285750"/>
            <a:r>
              <a:rPr lang="en-US" sz="2400" dirty="0" smtClean="0"/>
              <a:t>Advising Staff </a:t>
            </a:r>
            <a:r>
              <a:rPr lang="en-US" sz="2400" dirty="0"/>
              <a:t>Meetings: Thursdays: </a:t>
            </a:r>
            <a:r>
              <a:rPr lang="en-US" sz="2400" dirty="0" smtClean="0"/>
              <a:t>8:30am-11:00am</a:t>
            </a:r>
          </a:p>
          <a:p>
            <a:pPr marL="578358" lvl="1" indent="-285750"/>
            <a:endParaRPr lang="en-US" sz="2800" dirty="0"/>
          </a:p>
          <a:p>
            <a:pPr marL="761238" lvl="2" indent="-285750"/>
            <a:endParaRPr lang="en-US" sz="2400" dirty="0"/>
          </a:p>
          <a:p>
            <a:pPr marL="578358" lvl="1" indent="-285750"/>
            <a:endParaRPr lang="en-US" sz="2400" dirty="0" smtClean="0"/>
          </a:p>
          <a:p>
            <a:pPr marL="578358" lvl="1" indent="-285750"/>
            <a:endParaRPr lang="en-US" sz="2400" dirty="0" smtClean="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4551" y="2655064"/>
            <a:ext cx="3218671" cy="3134299"/>
          </a:xfrm>
          <a:prstGeom prst="rect">
            <a:avLst/>
          </a:prstGeom>
        </p:spPr>
      </p:pic>
    </p:spTree>
    <p:extLst>
      <p:ext uri="{BB962C8B-B14F-4D97-AF65-F5344CB8AC3E}">
        <p14:creationId xmlns:p14="http://schemas.microsoft.com/office/powerpoint/2010/main" val="42666926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Updates on Veteran Recruiting</a:t>
            </a:r>
          </a:p>
        </p:txBody>
      </p:sp>
      <p:sp>
        <p:nvSpPr>
          <p:cNvPr id="3" name="Content Placeholder 2"/>
          <p:cNvSpPr>
            <a:spLocks noGrp="1"/>
          </p:cNvSpPr>
          <p:nvPr>
            <p:ph idx="1"/>
          </p:nvPr>
        </p:nvSpPr>
        <p:spPr>
          <a:xfrm>
            <a:off x="1097279" y="1845733"/>
            <a:ext cx="7815367" cy="4720319"/>
          </a:xfrm>
        </p:spPr>
        <p:txBody>
          <a:bodyPr>
            <a:normAutofit fontScale="55000" lnSpcReduction="20000"/>
          </a:bodyPr>
          <a:lstStyle/>
          <a:p>
            <a:pPr lvl="1"/>
            <a:r>
              <a:rPr lang="en-US" sz="5100" dirty="0" smtClean="0"/>
              <a:t>Process</a:t>
            </a:r>
          </a:p>
          <a:p>
            <a:pPr lvl="2"/>
            <a:r>
              <a:rPr lang="en-US" sz="4400" dirty="0" smtClean="0"/>
              <a:t>Initial point </a:t>
            </a:r>
            <a:r>
              <a:rPr lang="en-US" sz="4400" dirty="0"/>
              <a:t>of contact</a:t>
            </a:r>
          </a:p>
          <a:p>
            <a:pPr lvl="2"/>
            <a:r>
              <a:rPr lang="en-US" sz="4400" dirty="0" smtClean="0"/>
              <a:t>Welcome</a:t>
            </a:r>
            <a:endParaRPr lang="en-US" sz="4400" dirty="0"/>
          </a:p>
          <a:p>
            <a:pPr lvl="2"/>
            <a:r>
              <a:rPr lang="en-US" sz="4400" dirty="0"/>
              <a:t>Provide Program Information</a:t>
            </a:r>
          </a:p>
          <a:p>
            <a:pPr lvl="2"/>
            <a:r>
              <a:rPr lang="en-US" sz="4400" dirty="0"/>
              <a:t>Determine Program Interest</a:t>
            </a:r>
          </a:p>
          <a:p>
            <a:pPr lvl="2"/>
            <a:r>
              <a:rPr lang="en-US" sz="4400" dirty="0"/>
              <a:t>Collect Contact Information</a:t>
            </a:r>
          </a:p>
          <a:p>
            <a:pPr lvl="2"/>
            <a:r>
              <a:rPr lang="en-US" sz="4400" dirty="0"/>
              <a:t>Record Nature of Contact (Initial, follow-up, handoff, etc.)</a:t>
            </a:r>
          </a:p>
          <a:p>
            <a:pPr lvl="2"/>
            <a:r>
              <a:rPr lang="en-US" sz="4400" dirty="0"/>
              <a:t>Hand Off to MC Navigators (cc: on response or 3-way call)</a:t>
            </a:r>
          </a:p>
          <a:p>
            <a:pPr lvl="2"/>
            <a:r>
              <a:rPr lang="en-US" sz="4400" dirty="0"/>
              <a:t>Follow up and Collect </a:t>
            </a:r>
            <a:r>
              <a:rPr lang="en-US" sz="4400" dirty="0" smtClean="0"/>
              <a:t>Feedback</a:t>
            </a:r>
          </a:p>
          <a:p>
            <a:pPr marL="384048" lvl="2" indent="0">
              <a:buNone/>
            </a:pPr>
            <a:endParaRPr lang="en-US" sz="4400" dirty="0" smtClean="0"/>
          </a:p>
          <a:p>
            <a:pPr lvl="1"/>
            <a:r>
              <a:rPr lang="en-US" sz="4800" dirty="0" smtClean="0"/>
              <a:t>Marketing Materials</a:t>
            </a:r>
            <a:endParaRPr lang="en-US" sz="4800" dirty="0"/>
          </a:p>
          <a:p>
            <a:pPr lvl="2"/>
            <a:endParaRPr lang="en-US" sz="4400" dirty="0"/>
          </a:p>
          <a:p>
            <a:r>
              <a:rPr lang="en-US" sz="4400" dirty="0"/>
              <a:t> </a:t>
            </a:r>
          </a:p>
          <a:p>
            <a:pPr lvl="1"/>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41475" y="2012553"/>
            <a:ext cx="3314205" cy="1799283"/>
          </a:xfrm>
          <a:prstGeom prst="rect">
            <a:avLst/>
          </a:prstGeom>
        </p:spPr>
      </p:pic>
    </p:spTree>
    <p:extLst>
      <p:ext uri="{BB962C8B-B14F-4D97-AF65-F5344CB8AC3E}">
        <p14:creationId xmlns:p14="http://schemas.microsoft.com/office/powerpoint/2010/main" val="19537668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a:t>
            </a:r>
            <a:endParaRPr lang="en-US" dirty="0"/>
          </a:p>
        </p:txBody>
      </p:sp>
      <p:sp>
        <p:nvSpPr>
          <p:cNvPr id="3" name="Content Placeholder 2"/>
          <p:cNvSpPr>
            <a:spLocks noGrp="1"/>
          </p:cNvSpPr>
          <p:nvPr>
            <p:ph idx="1"/>
          </p:nvPr>
        </p:nvSpPr>
        <p:spPr>
          <a:xfrm>
            <a:off x="1097280" y="2837239"/>
            <a:ext cx="4367086" cy="1481360"/>
          </a:xfrm>
        </p:spPr>
        <p:txBody>
          <a:bodyPr/>
          <a:lstStyle/>
          <a:p>
            <a:pPr lvl="1">
              <a:lnSpc>
                <a:spcPct val="70000"/>
              </a:lnSpc>
              <a:buSzPct val="100000"/>
            </a:pPr>
            <a:r>
              <a:rPr lang="en-US" sz="2800" dirty="0"/>
              <a:t>What are you doing at your colleges to recruit military service members, veterans and spouses?</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3850" y="1856375"/>
            <a:ext cx="2852850" cy="3755415"/>
          </a:xfrm>
          <a:prstGeom prst="rect">
            <a:avLst/>
          </a:prstGeom>
        </p:spPr>
      </p:pic>
    </p:spTree>
    <p:extLst>
      <p:ext uri="{BB962C8B-B14F-4D97-AF65-F5344CB8AC3E}">
        <p14:creationId xmlns:p14="http://schemas.microsoft.com/office/powerpoint/2010/main" val="35843623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Challenges &amp; Best Practices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8548" y="1894901"/>
            <a:ext cx="4678306" cy="4156373"/>
          </a:xfrm>
          <a:prstGeom prst="rect">
            <a:avLst/>
          </a:prstGeom>
        </p:spPr>
      </p:pic>
    </p:spTree>
    <p:extLst>
      <p:ext uri="{BB962C8B-B14F-4D97-AF65-F5344CB8AC3E}">
        <p14:creationId xmlns:p14="http://schemas.microsoft.com/office/powerpoint/2010/main" val="36559140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LinkedIn </a:t>
            </a:r>
            <a:r>
              <a:rPr lang="en-US" dirty="0" err="1" smtClean="0"/>
              <a:t>HeW</a:t>
            </a:r>
            <a:r>
              <a:rPr lang="en-US" dirty="0" smtClean="0"/>
              <a:t> Employment Group</a:t>
            </a:r>
            <a:endParaRPr lang="en-US" dirty="0"/>
          </a:p>
        </p:txBody>
      </p:sp>
      <p:sp>
        <p:nvSpPr>
          <p:cNvPr id="3" name="Content Placeholder 2"/>
          <p:cNvSpPr>
            <a:spLocks noGrp="1"/>
          </p:cNvSpPr>
          <p:nvPr>
            <p:ph idx="1"/>
          </p:nvPr>
        </p:nvSpPr>
        <p:spPr>
          <a:xfrm>
            <a:off x="1097280" y="1977936"/>
            <a:ext cx="4190816" cy="4023360"/>
          </a:xfrm>
        </p:spPr>
        <p:txBody>
          <a:bodyPr/>
          <a:lstStyle/>
          <a:p>
            <a:pPr lvl="1"/>
            <a:r>
              <a:rPr lang="en-US" sz="2400" dirty="0"/>
              <a:t>How is the LinkedIn group working for you</a:t>
            </a:r>
            <a:r>
              <a:rPr lang="en-US" sz="2400" dirty="0" smtClean="0"/>
              <a:t>?</a:t>
            </a:r>
          </a:p>
          <a:p>
            <a:pPr marL="201168" lvl="1" indent="0">
              <a:buNone/>
            </a:pPr>
            <a:endParaRPr lang="en-US" sz="2400" dirty="0"/>
          </a:p>
          <a:p>
            <a:pPr lvl="1"/>
            <a:r>
              <a:rPr lang="en-US" sz="2400" dirty="0"/>
              <a:t>What do you want to see there? (ex: resources, internships, jobs, etc</a:t>
            </a:r>
            <a:r>
              <a:rPr lang="en-US" sz="2400" dirty="0" smtClean="0"/>
              <a:t>.)</a:t>
            </a:r>
          </a:p>
          <a:p>
            <a:pPr marL="201168" lvl="1" indent="0">
              <a:buNone/>
            </a:pPr>
            <a:endParaRPr lang="en-US" sz="2400" dirty="0"/>
          </a:p>
          <a:p>
            <a:pPr lvl="1"/>
            <a:r>
              <a:rPr lang="en-US" sz="2400" dirty="0"/>
              <a:t>What other support do you want or need in this area?</a:t>
            </a:r>
          </a:p>
          <a:p>
            <a:endParaRPr lang="en-US" dirty="0"/>
          </a:p>
        </p:txBody>
      </p:sp>
      <p:pic>
        <p:nvPicPr>
          <p:cNvPr id="7" name="Picture 6"/>
          <p:cNvPicPr>
            <a:picLocks noChangeAspect="1"/>
          </p:cNvPicPr>
          <p:nvPr/>
        </p:nvPicPr>
        <p:blipFill>
          <a:blip r:embed="rId2"/>
          <a:stretch>
            <a:fillRect/>
          </a:stretch>
        </p:blipFill>
        <p:spPr>
          <a:xfrm>
            <a:off x="6004193" y="1910753"/>
            <a:ext cx="4439797" cy="4239254"/>
          </a:xfrm>
          <a:prstGeom prst="rect">
            <a:avLst/>
          </a:prstGeom>
          <a:ln>
            <a:noFill/>
          </a:ln>
          <a:effectLst>
            <a:outerShdw blurRad="190500" algn="tl" rotWithShape="0">
              <a:srgbClr val="000000">
                <a:alpha val="70000"/>
              </a:srgbClr>
            </a:outerShdw>
          </a:effectLst>
        </p:spPr>
      </p:pic>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t="13204" b="31850"/>
          <a:stretch/>
        </p:blipFill>
        <p:spPr>
          <a:xfrm>
            <a:off x="6452580" y="2919471"/>
            <a:ext cx="2169221" cy="738130"/>
          </a:xfrm>
          <a:prstGeom prst="rect">
            <a:avLst/>
          </a:prstGeom>
        </p:spPr>
      </p:pic>
    </p:spTree>
    <p:extLst>
      <p:ext uri="{BB962C8B-B14F-4D97-AF65-F5344CB8AC3E}">
        <p14:creationId xmlns:p14="http://schemas.microsoft.com/office/powerpoint/2010/main" val="19141538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of Commitments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2956" y="2273227"/>
            <a:ext cx="4913524" cy="3270564"/>
          </a:xfrm>
          <a:prstGeom prst="rect">
            <a:avLst/>
          </a:prstGeom>
        </p:spPr>
      </p:pic>
      <p:sp>
        <p:nvSpPr>
          <p:cNvPr id="7" name="TextBox 6"/>
          <p:cNvSpPr txBox="1"/>
          <p:nvPr/>
        </p:nvSpPr>
        <p:spPr>
          <a:xfrm>
            <a:off x="6455885" y="3183875"/>
            <a:ext cx="4439797" cy="1661993"/>
          </a:xfrm>
          <a:prstGeom prst="rect">
            <a:avLst/>
          </a:prstGeom>
          <a:noFill/>
        </p:spPr>
        <p:txBody>
          <a:bodyPr wrap="square" rtlCol="0">
            <a:spAutoFit/>
          </a:bodyPr>
          <a:lstStyle/>
          <a:p>
            <a:pPr marL="0" lvl="1"/>
            <a:r>
              <a:rPr lang="en-US" sz="2800" dirty="0"/>
              <a:t>Name one action item you will be committed to in the next month.</a:t>
            </a:r>
          </a:p>
          <a:p>
            <a:endParaRPr lang="en-US" dirty="0"/>
          </a:p>
        </p:txBody>
      </p:sp>
    </p:spTree>
    <p:extLst>
      <p:ext uri="{BB962C8B-B14F-4D97-AF65-F5344CB8AC3E}">
        <p14:creationId xmlns:p14="http://schemas.microsoft.com/office/powerpoint/2010/main" val="20965909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TAA Reminder</a:t>
            </a:r>
            <a:endParaRPr lang="en-US" dirty="0"/>
          </a:p>
        </p:txBody>
      </p:sp>
      <p:sp>
        <p:nvSpPr>
          <p:cNvPr id="3" name="Content Placeholder 2"/>
          <p:cNvSpPr>
            <a:spLocks noGrp="1"/>
          </p:cNvSpPr>
          <p:nvPr>
            <p:ph idx="1"/>
          </p:nvPr>
        </p:nvSpPr>
        <p:spPr>
          <a:xfrm>
            <a:off x="1097280" y="2281819"/>
            <a:ext cx="4334036" cy="4023360"/>
          </a:xfrm>
        </p:spPr>
        <p:txBody>
          <a:bodyPr/>
          <a:lstStyle/>
          <a:p>
            <a:pPr marL="91440" lvl="1" indent="-91440">
              <a:spcBef>
                <a:spcPts val="1200"/>
              </a:spcBef>
              <a:spcAft>
                <a:spcPts val="200"/>
              </a:spcAft>
              <a:buSzPct val="100000"/>
              <a:buFont typeface="Calibri" panose="020F0502020204030204" pitchFamily="34" charset="0"/>
              <a:buChar char=" "/>
            </a:pPr>
            <a:r>
              <a:rPr lang="en-US" sz="2800" dirty="0"/>
              <a:t>Who has sent Caitlyn Jekel program information for recruiting TAA participants?</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10121" y="2083515"/>
            <a:ext cx="2787267" cy="2734008"/>
          </a:xfrm>
          <a:prstGeom prst="rect">
            <a:avLst/>
          </a:prstGeom>
        </p:spPr>
      </p:pic>
    </p:spTree>
    <p:extLst>
      <p:ext uri="{BB962C8B-B14F-4D97-AF65-F5344CB8AC3E}">
        <p14:creationId xmlns:p14="http://schemas.microsoft.com/office/powerpoint/2010/main" val="26968041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Future Meeting Topics, Facilitators &amp; Guest Speakers</a:t>
            </a:r>
            <a:endParaRPr lang="en-US" dirty="0"/>
          </a:p>
        </p:txBody>
      </p:sp>
      <p:sp>
        <p:nvSpPr>
          <p:cNvPr id="3" name="Content Placeholder 2"/>
          <p:cNvSpPr>
            <a:spLocks noGrp="1"/>
          </p:cNvSpPr>
          <p:nvPr>
            <p:ph idx="1"/>
          </p:nvPr>
        </p:nvSpPr>
        <p:spPr>
          <a:xfrm>
            <a:off x="1097280" y="2044037"/>
            <a:ext cx="4697592" cy="4023360"/>
          </a:xfrm>
        </p:spPr>
        <p:txBody>
          <a:bodyPr>
            <a:normAutofit/>
          </a:bodyPr>
          <a:lstStyle/>
          <a:p>
            <a:pPr lvl="1"/>
            <a:r>
              <a:rPr lang="en-US" sz="2800" dirty="0"/>
              <a:t>Next Meeting: Wednesday, May 21, 1pm-2pm</a:t>
            </a:r>
          </a:p>
          <a:p>
            <a:pPr lvl="1"/>
            <a:r>
              <a:rPr lang="en-US" sz="2800" dirty="0"/>
              <a:t>Discuss rotating </a:t>
            </a:r>
            <a:r>
              <a:rPr lang="en-US" sz="2800" dirty="0" smtClean="0"/>
              <a:t>facilitators</a:t>
            </a:r>
            <a:endParaRPr lang="en-US" sz="2800" dirty="0"/>
          </a:p>
          <a:p>
            <a:pPr lvl="1"/>
            <a:r>
              <a:rPr lang="en-US" sz="2800" dirty="0"/>
              <a:t>Suggestions for topics and/or guest speakers?</a:t>
            </a:r>
          </a:p>
          <a:p>
            <a:endParaRPr lang="en-US" sz="28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5035" y="1845734"/>
            <a:ext cx="4490475" cy="2993650"/>
          </a:xfrm>
          <a:prstGeom prst="rect">
            <a:avLst/>
          </a:prstGeom>
        </p:spPr>
      </p:pic>
      <p:sp>
        <p:nvSpPr>
          <p:cNvPr id="6" name="TextBox 5"/>
          <p:cNvSpPr txBox="1"/>
          <p:nvPr/>
        </p:nvSpPr>
        <p:spPr>
          <a:xfrm>
            <a:off x="6455884" y="4947758"/>
            <a:ext cx="4494882" cy="1477328"/>
          </a:xfrm>
          <a:prstGeom prst="rect">
            <a:avLst/>
          </a:prstGeom>
          <a:noFill/>
        </p:spPr>
        <p:txBody>
          <a:bodyPr wrap="square" rtlCol="0">
            <a:spAutoFit/>
          </a:bodyPr>
          <a:lstStyle/>
          <a:p>
            <a:r>
              <a:rPr lang="en-US" sz="1000" dirty="0"/>
              <a:t>This workforce solution is 100% funded by an $11.7m grant awarded by the U.S. Department of Labor's Employment and Training Administration.  The solution was created by the grantee and does not necessarily reflect the official position of the U.S. Department of Labor.  The Department of Labor makes no guarantees, warranties, or assurances of any kind, express or implied, with respect to such information, including any information on linked sites and including, but not limited to, accuracy of the information or its completeness, timeliness, usefulness, adequacy, continued availability or ownership.</a:t>
            </a:r>
          </a:p>
          <a:p>
            <a:endParaRPr lang="en-US" sz="1000" dirty="0"/>
          </a:p>
        </p:txBody>
      </p:sp>
    </p:spTree>
    <p:extLst>
      <p:ext uri="{BB962C8B-B14F-4D97-AF65-F5344CB8AC3E}">
        <p14:creationId xmlns:p14="http://schemas.microsoft.com/office/powerpoint/2010/main" val="250914987"/>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74</TotalTime>
  <Words>338</Words>
  <Application>Microsoft Office PowerPoint</Application>
  <PresentationFormat>Widescreen</PresentationFormat>
  <Paragraphs>52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Trebuchet MS</vt:lpstr>
      <vt:lpstr>Retrospect</vt:lpstr>
      <vt:lpstr>PowerPoint Presentation</vt:lpstr>
      <vt:lpstr>Agenda</vt:lpstr>
      <vt:lpstr>Updates on Veteran Recruiting</vt:lpstr>
      <vt:lpstr>Updates on Veteran Recruiting</vt:lpstr>
      <vt:lpstr>Discussion</vt:lpstr>
      <vt:lpstr>Challenges &amp; Best Practices</vt:lpstr>
      <vt:lpstr>LinkedIn HeW Employment Group</vt:lpstr>
      <vt:lpstr>Round of Commitments</vt:lpstr>
      <vt:lpstr>TAA Reminder</vt:lpstr>
      <vt:lpstr>Future Meeting Topics, Facilitators &amp; Guest Speakers</vt:lpstr>
    </vt:vector>
  </TitlesOfParts>
  <Company>Bellevue College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Pam Heeke</dc:creator>
  <cp:lastModifiedBy>Pam Heeke</cp:lastModifiedBy>
  <cp:revision>28</cp:revision>
  <dcterms:created xsi:type="dcterms:W3CDTF">2014-04-23T16:43:06Z</dcterms:created>
  <dcterms:modified xsi:type="dcterms:W3CDTF">2014-04-23T17:58:05Z</dcterms:modified>
</cp:coreProperties>
</file>